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League Gothic" charset="1" panose="00000500000000000000"/>
      <p:regular r:id="rId18"/>
    </p:embeddedFont>
    <p:embeddedFont>
      <p:font typeface="Muli" charset="1" panose="00000500000000000000"/>
      <p:regular r:id="rId19"/>
    </p:embeddedFont>
    <p:embeddedFont>
      <p:font typeface="Alice" charset="1" panose="00000500000000000000"/>
      <p:regular r:id="rId20"/>
    </p:embeddedFont>
    <p:embeddedFont>
      <p:font typeface="Arimo" charset="1" panose="020B0604020202020204"/>
      <p:regular r:id="rId21"/>
    </p:embeddedFont>
    <p:embeddedFont>
      <p:font typeface="Agrandir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14586" y="4273591"/>
            <a:ext cx="13658828" cy="2757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82"/>
              </a:lnSpc>
            </a:pPr>
            <a:r>
              <a:rPr lang="en-US" sz="1868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11958" y="8937769"/>
            <a:ext cx="5264084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379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BASMALA KHALED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53633" y="3561233"/>
            <a:ext cx="8380734" cy="62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7"/>
              </a:lnSpc>
            </a:pPr>
            <a:r>
              <a:rPr lang="en-US" sz="3598" spc="539">
                <a:solidFill>
                  <a:srgbClr val="FFD21F"/>
                </a:solidFill>
                <a:latin typeface="Muli"/>
                <a:ea typeface="Muli"/>
                <a:cs typeface="Muli"/>
                <a:sym typeface="Muli"/>
              </a:rPr>
              <a:t>CHURN MODELLING BANK 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58325" y="1663131"/>
            <a:ext cx="11004214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VISUALIZATION: AGE VS CREDIT SCORE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85218" y="3281258"/>
            <a:ext cx="15774082" cy="2107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0"/>
              </a:lnSpc>
            </a:pPr>
            <a:r>
              <a:rPr lang="en-US" sz="432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•Scatter plot visualizes the relationship between Age and Credit Score.</a:t>
            </a:r>
          </a:p>
          <a:p>
            <a:pPr algn="just">
              <a:lnSpc>
                <a:spcPts val="5620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832280" y="4570321"/>
            <a:ext cx="8560750" cy="8258630"/>
            <a:chOff x="0" y="0"/>
            <a:chExt cx="769418" cy="74226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9418" cy="742264"/>
            </a:xfrm>
            <a:custGeom>
              <a:avLst/>
              <a:gdLst/>
              <a:ahLst/>
              <a:cxnLst/>
              <a:rect r="r" b="b" t="t" l="l"/>
              <a:pathLst>
                <a:path h="742264" w="769418">
                  <a:moveTo>
                    <a:pt x="384709" y="0"/>
                  </a:moveTo>
                  <a:cubicBezTo>
                    <a:pt x="172240" y="0"/>
                    <a:pt x="0" y="166162"/>
                    <a:pt x="0" y="371132"/>
                  </a:cubicBezTo>
                  <a:cubicBezTo>
                    <a:pt x="0" y="576103"/>
                    <a:pt x="172240" y="742264"/>
                    <a:pt x="384709" y="742264"/>
                  </a:cubicBezTo>
                  <a:cubicBezTo>
                    <a:pt x="597178" y="742264"/>
                    <a:pt x="769418" y="576103"/>
                    <a:pt x="769418" y="371132"/>
                  </a:cubicBezTo>
                  <a:cubicBezTo>
                    <a:pt x="769418" y="166162"/>
                    <a:pt x="597178" y="0"/>
                    <a:pt x="384709" y="0"/>
                  </a:cubicBezTo>
                  <a:close/>
                </a:path>
              </a:pathLst>
            </a:custGeom>
            <a:blipFill>
              <a:blip r:embed="rId2"/>
              <a:stretch>
                <a:fillRect l="-22398" t="0" r="-22398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19401" y="4358703"/>
            <a:ext cx="9506976" cy="5704186"/>
          </a:xfrm>
          <a:custGeom>
            <a:avLst/>
            <a:gdLst/>
            <a:ahLst/>
            <a:cxnLst/>
            <a:rect r="r" b="b" t="t" l="l"/>
            <a:pathLst>
              <a:path h="5704186" w="9506976">
                <a:moveTo>
                  <a:pt x="0" y="0"/>
                </a:moveTo>
                <a:lnTo>
                  <a:pt x="9506976" y="0"/>
                </a:lnTo>
                <a:lnTo>
                  <a:pt x="9506976" y="5704185"/>
                </a:lnTo>
                <a:lnTo>
                  <a:pt x="0" y="5704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7745" y="3894867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7459" t="-8794" r="-3583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91298" y="1663131"/>
            <a:ext cx="7252403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SUMMARY &amp; NEXT STEPS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15682" y="2339058"/>
            <a:ext cx="9772318" cy="6302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Dataset was clean and ready for modeling</a:t>
            </a:r>
          </a:p>
          <a:p>
            <a:pPr algn="l">
              <a:lnSpc>
                <a:spcPts val="5861"/>
              </a:lnSpc>
            </a:pPr>
          </a:p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Visualizations gave insight into key patterns</a:t>
            </a:r>
          </a:p>
          <a:p>
            <a:pPr algn="l">
              <a:lnSpc>
                <a:spcPts val="5861"/>
              </a:lnSpc>
            </a:pPr>
          </a:p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Next step: Encode categorical data and build ML models (not done yet)</a:t>
            </a:r>
          </a:p>
          <a:p>
            <a:pPr algn="l">
              <a:lnSpc>
                <a:spcPts val="2886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14586" y="4273591"/>
            <a:ext cx="13658828" cy="2757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82"/>
              </a:lnSpc>
            </a:pPr>
            <a:r>
              <a:rPr lang="en-US" sz="1868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048816" y="6857932"/>
            <a:ext cx="4190367" cy="308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8"/>
              </a:lnSpc>
            </a:pPr>
            <a:r>
              <a:rPr lang="en-US" sz="1799" spc="26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FOR YOUR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06903" y="3977788"/>
            <a:ext cx="2624131" cy="262413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21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090"/>
                </a:lnSpc>
              </a:pPr>
              <a:r>
                <a:rPr lang="en-US" sz="42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Source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531329" y="3977788"/>
            <a:ext cx="2895637" cy="2624131"/>
            <a:chOff x="0" y="0"/>
            <a:chExt cx="89689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96896" cy="812800"/>
            </a:xfrm>
            <a:custGeom>
              <a:avLst/>
              <a:gdLst/>
              <a:ahLst/>
              <a:cxnLst/>
              <a:rect r="r" b="b" t="t" l="l"/>
              <a:pathLst>
                <a:path h="812800" w="896896">
                  <a:moveTo>
                    <a:pt x="448448" y="0"/>
                  </a:moveTo>
                  <a:cubicBezTo>
                    <a:pt x="200777" y="0"/>
                    <a:pt x="0" y="181951"/>
                    <a:pt x="0" y="406400"/>
                  </a:cubicBezTo>
                  <a:cubicBezTo>
                    <a:pt x="0" y="630849"/>
                    <a:pt x="200777" y="812800"/>
                    <a:pt x="448448" y="812800"/>
                  </a:cubicBezTo>
                  <a:cubicBezTo>
                    <a:pt x="696119" y="812800"/>
                    <a:pt x="896896" y="630849"/>
                    <a:pt x="896896" y="406400"/>
                  </a:cubicBezTo>
                  <a:cubicBezTo>
                    <a:pt x="896896" y="181951"/>
                    <a:pt x="696119" y="0"/>
                    <a:pt x="448448" y="0"/>
                  </a:cubicBezTo>
                  <a:close/>
                </a:path>
              </a:pathLst>
            </a:custGeom>
            <a:solidFill>
              <a:srgbClr val="F4D3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84084" y="-28575"/>
              <a:ext cx="728728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090"/>
                </a:lnSpc>
              </a:pPr>
              <a:r>
                <a:rPr lang="en-US" sz="42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key </a:t>
              </a:r>
            </a:p>
            <a:p>
              <a:pPr algn="ctr">
                <a:lnSpc>
                  <a:spcPts val="6090"/>
                </a:lnSpc>
              </a:pPr>
              <a:r>
                <a:rPr lang="en-US" sz="42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Feature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839031" y="3977788"/>
            <a:ext cx="2624131" cy="262413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D31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655"/>
                </a:lnSpc>
              </a:pPr>
              <a:r>
                <a:rPr lang="en-US" sz="39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contain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284216" y="3977788"/>
            <a:ext cx="2843202" cy="2624131"/>
            <a:chOff x="0" y="0"/>
            <a:chExt cx="880655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80655" cy="812800"/>
            </a:xfrm>
            <a:custGeom>
              <a:avLst/>
              <a:gdLst/>
              <a:ahLst/>
              <a:cxnLst/>
              <a:rect r="r" b="b" t="t" l="l"/>
              <a:pathLst>
                <a:path h="812800" w="880655">
                  <a:moveTo>
                    <a:pt x="440328" y="0"/>
                  </a:moveTo>
                  <a:cubicBezTo>
                    <a:pt x="197141" y="0"/>
                    <a:pt x="0" y="181951"/>
                    <a:pt x="0" y="406400"/>
                  </a:cubicBezTo>
                  <a:cubicBezTo>
                    <a:pt x="0" y="630849"/>
                    <a:pt x="197141" y="812800"/>
                    <a:pt x="440328" y="812800"/>
                  </a:cubicBezTo>
                  <a:cubicBezTo>
                    <a:pt x="683514" y="812800"/>
                    <a:pt x="880655" y="630849"/>
                    <a:pt x="880655" y="406400"/>
                  </a:cubicBezTo>
                  <a:cubicBezTo>
                    <a:pt x="880655" y="181951"/>
                    <a:pt x="683514" y="0"/>
                    <a:pt x="440328" y="0"/>
                  </a:cubicBezTo>
                  <a:close/>
                </a:path>
              </a:pathLst>
            </a:custGeom>
            <a:solidFill>
              <a:srgbClr val="F4D31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82561" y="-38100"/>
              <a:ext cx="715532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380"/>
                </a:lnSpc>
              </a:pPr>
              <a:r>
                <a:rPr lang="en-US" sz="44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Target</a:t>
              </a:r>
            </a:p>
            <a:p>
              <a:pPr algn="ctr">
                <a:lnSpc>
                  <a:spcPts val="5365"/>
                </a:lnSpc>
              </a:pPr>
              <a:r>
                <a:rPr lang="en-US" sz="3700">
                  <a:solidFill>
                    <a:srgbClr val="000000"/>
                  </a:solidFill>
                  <a:latin typeface="Alice"/>
                  <a:ea typeface="Alice"/>
                  <a:cs typeface="Alice"/>
                  <a:sym typeface="Alice"/>
                </a:rPr>
                <a:t>Variable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145433" y="1765290"/>
            <a:ext cx="6715709" cy="49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59"/>
              </a:lnSpc>
            </a:pPr>
            <a:r>
              <a:rPr lang="en-US" sz="2799" spc="419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CHURN MODELLING BANK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58325" y="1663131"/>
            <a:ext cx="5985375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DATASET OVERVIEW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81217" y="7144898"/>
            <a:ext cx="2675503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•- SOURCE: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41396" y="7144898"/>
            <a:ext cx="2675503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 •-KEY FEATURES: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632698" y="7144898"/>
            <a:ext cx="3036798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•- CONTAINS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292877" y="7144898"/>
            <a:ext cx="3036798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•- TARGET VARIABLE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632698" y="7651339"/>
            <a:ext cx="2867596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9"/>
              </a:lnSpc>
            </a:pPr>
            <a:r>
              <a:rPr lang="en-US" sz="24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information on 10,000 bank customers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64477" y="7641814"/>
            <a:ext cx="3181071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</a:pPr>
            <a:r>
              <a:rPr lang="en-US"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Churn_Modelling.csv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865925" y="7651339"/>
            <a:ext cx="4062725" cy="1823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70"/>
              </a:lnSpc>
            </a:pPr>
            <a:r>
              <a:rPr lang="en-US" sz="19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Columns: Customer ID, Surname, Geography, Gender, Credit Score, Age, Tenure, Balance, Num ofProducts, Has Credit Card, Is Active Member, Estimated Salary, Exited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429024" y="7660864"/>
            <a:ext cx="2698394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17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Target variable: Exited (1 = Customer left, 0 = Stayed)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35983" y="1663131"/>
            <a:ext cx="6407718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IMPORTING LIBRARIES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47598" y="3015234"/>
            <a:ext cx="6973228" cy="646699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7943700" y="2880274"/>
            <a:ext cx="10005147" cy="417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D21F"/>
                </a:solidFill>
                <a:latin typeface="Arimo"/>
                <a:ea typeface="Arimo"/>
                <a:cs typeface="Arimo"/>
                <a:sym typeface="Arimo"/>
              </a:rPr>
              <a:t>•- PA</a:t>
            </a:r>
            <a:r>
              <a:rPr lang="en-US" sz="3780">
                <a:solidFill>
                  <a:srgbClr val="FFD21F"/>
                </a:solidFill>
                <a:latin typeface="Arimo"/>
                <a:ea typeface="Arimo"/>
                <a:cs typeface="Arimo"/>
                <a:sym typeface="Arimo"/>
              </a:rPr>
              <a:t>NDAS: </a:t>
            </a:r>
          </a:p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FOR DATA MANIPULATION</a:t>
            </a:r>
          </a:p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D21F"/>
                </a:solidFill>
                <a:latin typeface="Arimo"/>
                <a:ea typeface="Arimo"/>
                <a:cs typeface="Arimo"/>
                <a:sym typeface="Arimo"/>
              </a:rPr>
              <a:t>•- NUMPY:</a:t>
            </a:r>
          </a:p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D21F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78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FOR NUMERICAL OPERATIONS</a:t>
            </a:r>
          </a:p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D21F"/>
                </a:solidFill>
                <a:latin typeface="Arimo"/>
                <a:ea typeface="Arimo"/>
                <a:cs typeface="Arimo"/>
                <a:sym typeface="Arimo"/>
              </a:rPr>
              <a:t>•- MATPLOTLIB&amp; SEABORN: </a:t>
            </a:r>
          </a:p>
          <a:p>
            <a:pPr algn="just">
              <a:lnSpc>
                <a:spcPts val="4347"/>
              </a:lnSpc>
              <a:spcBef>
                <a:spcPct val="0"/>
              </a:spcBef>
            </a:pPr>
            <a:r>
              <a:rPr lang="en-US" sz="378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FOR DATA VISUALIZATION</a:t>
            </a:r>
          </a:p>
          <a:p>
            <a:pPr algn="just">
              <a:lnSpc>
                <a:spcPts val="700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9605" y="3626504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9812" r="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958325" y="1663131"/>
            <a:ext cx="5985375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READING THE DATA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33822" y="3664778"/>
            <a:ext cx="9854178" cy="4898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3251">
                <a:solidFill>
                  <a:srgbClr val="FFD21F"/>
                </a:solidFill>
                <a:latin typeface="Muli"/>
                <a:ea typeface="Muli"/>
                <a:cs typeface="Muli"/>
                <a:sym typeface="Muli"/>
              </a:rPr>
              <a:t>•USED:</a:t>
            </a:r>
          </a:p>
          <a:p>
            <a:pPr algn="just">
              <a:lnSpc>
                <a:spcPts val="3739"/>
              </a:lnSpc>
              <a:spcBef>
                <a:spcPct val="0"/>
              </a:spcBef>
            </a:pPr>
            <a:r>
              <a:rPr lang="en-US" sz="325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•df =</a:t>
            </a:r>
            <a:r>
              <a:rPr lang="en-US" sz="325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PD.READ_CSV('CHURN_MODELLING.CSV'</a:t>
            </a:r>
          </a:p>
          <a:p>
            <a:pPr algn="just">
              <a:lnSpc>
                <a:spcPts val="3969"/>
              </a:lnSpc>
              <a:spcBef>
                <a:spcPct val="0"/>
              </a:spcBef>
            </a:pPr>
          </a:p>
          <a:p>
            <a:pPr algn="just">
              <a:lnSpc>
                <a:spcPts val="3969"/>
              </a:lnSpc>
              <a:spcBef>
                <a:spcPct val="0"/>
              </a:spcBef>
            </a:pPr>
            <a:r>
              <a:rPr lang="en-US" sz="3451">
                <a:solidFill>
                  <a:srgbClr val="FFD21F"/>
                </a:solidFill>
                <a:latin typeface="Muli"/>
                <a:ea typeface="Muli"/>
                <a:cs typeface="Muli"/>
                <a:sym typeface="Muli"/>
              </a:rPr>
              <a:t>•INITIAL EXPLORATION WITH:</a:t>
            </a:r>
          </a:p>
          <a:p>
            <a:pPr algn="just">
              <a:lnSpc>
                <a:spcPts val="3969"/>
              </a:lnSpc>
              <a:spcBef>
                <a:spcPct val="0"/>
              </a:spcBef>
            </a:pPr>
          </a:p>
          <a:p>
            <a:pPr algn="just">
              <a:lnSpc>
                <a:spcPts val="3969"/>
              </a:lnSpc>
              <a:spcBef>
                <a:spcPct val="0"/>
              </a:spcBef>
            </a:pPr>
            <a:r>
              <a:rPr lang="en-US" sz="345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•DF.HEAD()</a:t>
            </a:r>
          </a:p>
          <a:p>
            <a:pPr algn="just">
              <a:lnSpc>
                <a:spcPts val="3969"/>
              </a:lnSpc>
              <a:spcBef>
                <a:spcPct val="0"/>
              </a:spcBef>
            </a:pPr>
          </a:p>
          <a:p>
            <a:pPr algn="just">
              <a:lnSpc>
                <a:spcPts val="3969"/>
              </a:lnSpc>
              <a:spcBef>
                <a:spcPct val="0"/>
              </a:spcBef>
            </a:pPr>
            <a:r>
              <a:rPr lang="en-US" sz="345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•DF.INFO()</a:t>
            </a:r>
          </a:p>
          <a:p>
            <a:pPr algn="just">
              <a:lnSpc>
                <a:spcPts val="3969"/>
              </a:lnSpc>
              <a:spcBef>
                <a:spcPct val="0"/>
              </a:spcBef>
            </a:pPr>
          </a:p>
          <a:p>
            <a:pPr algn="just">
              <a:lnSpc>
                <a:spcPts val="3969"/>
              </a:lnSpc>
              <a:spcBef>
                <a:spcPct val="0"/>
              </a:spcBef>
            </a:pPr>
            <a:r>
              <a:rPr lang="en-US" sz="345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DF.DESCRIBE()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70272" y="3894867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11967" y="1663131"/>
            <a:ext cx="7131734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CHECKING MISSING DATA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69342" y="4412620"/>
            <a:ext cx="6717108" cy="143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135">
                <a:solidFill>
                  <a:srgbClr val="FFD21F"/>
                </a:solidFill>
                <a:latin typeface="Muli"/>
                <a:ea typeface="Muli"/>
                <a:cs typeface="Muli"/>
                <a:sym typeface="Muli"/>
              </a:rPr>
              <a:t>•Checked for missing values using</a:t>
            </a:r>
            <a:r>
              <a:rPr lang="en-US" sz="3135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:</a:t>
            </a:r>
          </a:p>
          <a:p>
            <a:pPr algn="l">
              <a:lnSpc>
                <a:spcPts val="4389"/>
              </a:lnSpc>
            </a:pPr>
            <a:r>
              <a:rPr lang="en-US" sz="3135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•df.isnull().sum()</a:t>
            </a:r>
          </a:p>
          <a:p>
            <a:pPr algn="l">
              <a:lnSpc>
                <a:spcPts val="264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69342" y="6653690"/>
            <a:ext cx="4164850" cy="30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2100">
                <a:solidFill>
                  <a:srgbClr val="F4D314"/>
                </a:solidFill>
                <a:latin typeface="Muli"/>
                <a:ea typeface="Muli"/>
                <a:cs typeface="Muli"/>
                <a:sym typeface="Muli"/>
              </a:rPr>
              <a:t>RESULT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69342" y="6905150"/>
            <a:ext cx="6717108" cy="11534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9"/>
              </a:lnSpc>
            </a:pPr>
            <a:r>
              <a:rPr lang="en-US" sz="3385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No major missing values were found in the dataset.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7745" y="3894867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7459" t="-8794" r="-3583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958325" y="1663131"/>
            <a:ext cx="5985375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CLEANING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15682" y="2339058"/>
            <a:ext cx="9483231" cy="5559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Removed irrelevant columns: </a:t>
            </a:r>
            <a:r>
              <a:rPr lang="en-US" sz="4186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RowNumber, CustomerId, Surname</a:t>
            </a:r>
          </a:p>
          <a:p>
            <a:pPr algn="l">
              <a:lnSpc>
                <a:spcPts val="5861"/>
              </a:lnSpc>
            </a:pPr>
          </a:p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Standardized categorical fields</a:t>
            </a:r>
          </a:p>
          <a:p>
            <a:pPr algn="l">
              <a:lnSpc>
                <a:spcPts val="5861"/>
              </a:lnSpc>
            </a:pPr>
          </a:p>
          <a:p>
            <a:pPr algn="l">
              <a:lnSpc>
                <a:spcPts val="5861"/>
              </a:lnSpc>
            </a:pPr>
            <a:r>
              <a:rPr lang="en-US" sz="418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Ensured numerical data types were consistent</a:t>
            </a:r>
          </a:p>
          <a:p>
            <a:pPr algn="l">
              <a:lnSpc>
                <a:spcPts val="2886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58325" y="1663131"/>
            <a:ext cx="7655641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DATA VISUALIZATION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1875" y="3281258"/>
            <a:ext cx="13005250" cy="7005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29"/>
              </a:lnSpc>
            </a:pPr>
            <a:r>
              <a:rPr lang="en-US" sz="417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</a:t>
            </a:r>
            <a:r>
              <a:rPr lang="en-US" sz="4176">
                <a:solidFill>
                  <a:srgbClr val="FFD21F"/>
                </a:solidFill>
                <a:latin typeface="Muli"/>
                <a:ea typeface="Muli"/>
                <a:cs typeface="Muli"/>
                <a:sym typeface="Muli"/>
              </a:rPr>
              <a:t>Used matplotlib and seaborn to visualize:</a:t>
            </a:r>
          </a:p>
          <a:p>
            <a:pPr algn="l">
              <a:lnSpc>
                <a:spcPts val="5429"/>
              </a:lnSpc>
            </a:pPr>
            <a:r>
              <a:rPr lang="en-US" sz="417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Customer age distribution</a:t>
            </a:r>
          </a:p>
          <a:p>
            <a:pPr algn="l">
              <a:lnSpc>
                <a:spcPts val="5429"/>
              </a:lnSpc>
            </a:pPr>
          </a:p>
          <a:p>
            <a:pPr algn="l">
              <a:lnSpc>
                <a:spcPts val="5429"/>
              </a:lnSpc>
            </a:pPr>
            <a:r>
              <a:rPr lang="en-US" sz="417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Customer churn ratio:</a:t>
            </a:r>
          </a:p>
          <a:p>
            <a:pPr algn="l" marL="588896" indent="-294448" lvl="1">
              <a:lnSpc>
                <a:spcPts val="3545"/>
              </a:lnSpc>
              <a:buFont typeface="Arial"/>
              <a:buChar char="•"/>
            </a:pPr>
            <a:r>
              <a:rPr lang="en-US" sz="2727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Churned Customers: 20.4%</a:t>
            </a:r>
          </a:p>
          <a:p>
            <a:pPr algn="l" marL="588896" indent="-294448" lvl="1">
              <a:lnSpc>
                <a:spcPts val="3545"/>
              </a:lnSpc>
              <a:buFont typeface="Arial"/>
              <a:buChar char="•"/>
            </a:pPr>
            <a:r>
              <a:rPr lang="en-US" sz="2727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Retained Customers:79.6%</a:t>
            </a:r>
          </a:p>
          <a:p>
            <a:pPr algn="l">
              <a:lnSpc>
                <a:spcPts val="5429"/>
              </a:lnSpc>
            </a:pPr>
          </a:p>
          <a:p>
            <a:pPr algn="l">
              <a:lnSpc>
                <a:spcPts val="5429"/>
              </a:lnSpc>
            </a:pPr>
            <a:r>
              <a:rPr lang="en-US" sz="417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Correlation between variables</a:t>
            </a:r>
          </a:p>
          <a:p>
            <a:pPr algn="l">
              <a:lnSpc>
                <a:spcPts val="5429"/>
              </a:lnSpc>
            </a:pPr>
          </a:p>
          <a:p>
            <a:pPr algn="l">
              <a:lnSpc>
                <a:spcPts val="5429"/>
              </a:lnSpc>
            </a:pPr>
            <a:r>
              <a:rPr lang="en-US" sz="4176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•- Relationship between Age and Credit Score</a:t>
            </a:r>
          </a:p>
          <a:p>
            <a:pPr algn="just">
              <a:lnSpc>
                <a:spcPts val="542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70272" y="3894867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11420" y="4582814"/>
            <a:ext cx="9506976" cy="5704186"/>
          </a:xfrm>
          <a:custGeom>
            <a:avLst/>
            <a:gdLst/>
            <a:ahLst/>
            <a:cxnLst/>
            <a:rect r="r" b="b" t="t" l="l"/>
            <a:pathLst>
              <a:path h="5704186" w="9506976">
                <a:moveTo>
                  <a:pt x="0" y="0"/>
                </a:moveTo>
                <a:lnTo>
                  <a:pt x="9506976" y="0"/>
                </a:lnTo>
                <a:lnTo>
                  <a:pt x="9506976" y="5704186"/>
                </a:lnTo>
                <a:lnTo>
                  <a:pt x="0" y="57041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9799"/>
            <a:ext cx="10189696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VISUALIZATION: AGE DISTRIBUTION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5062" y="2236043"/>
            <a:ext cx="9916416" cy="3767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1"/>
              </a:lnSpc>
            </a:pPr>
          </a:p>
          <a:p>
            <a:pPr algn="ctr">
              <a:lnSpc>
                <a:spcPts val="2876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A h</a:t>
            </a:r>
            <a:r>
              <a:rPr lang="en-US" sz="25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IST</a:t>
            </a:r>
            <a:r>
              <a:rPr lang="en-US" sz="25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OGRAM WAS CREATED TO VISUALIZE HOW CUSTOMER AGES ARE DISTRIBUTED AMONG THOSE WHO CHURNED.</a:t>
            </a:r>
          </a:p>
          <a:p>
            <a:pPr algn="ctr">
              <a:lnSpc>
                <a:spcPts val="2876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grandir"/>
                <a:ea typeface="Agrandir"/>
                <a:cs typeface="Agrandir"/>
                <a:sym typeface="Agrandir"/>
              </a:rPr>
              <a:t> THE CHART REVEALS THAT CHURN PEAKS WITHIN THE 35 TO 50 AGE RANGE, INDICATING A VULNERABLE SEGMENT THAT REQUIRES FOCUSED RETENTION STRATEGIES.</a:t>
            </a:r>
          </a:p>
          <a:p>
            <a:pPr algn="ctr">
              <a:lnSpc>
                <a:spcPts val="3751"/>
              </a:lnSpc>
              <a:spcBef>
                <a:spcPct val="0"/>
              </a:spcBef>
            </a:pPr>
          </a:p>
          <a:p>
            <a:pPr algn="ctr">
              <a:lnSpc>
                <a:spcPts val="71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15000">
              <a:srgbClr val="121521">
                <a:alpha val="100000"/>
              </a:srgbClr>
            </a:gs>
            <a:gs pos="40000">
              <a:srgbClr val="38476B">
                <a:alpha val="100000"/>
              </a:srgbClr>
            </a:gs>
            <a:gs pos="60000">
              <a:srgbClr val="B6192E">
                <a:alpha val="100000"/>
              </a:srgbClr>
            </a:gs>
            <a:gs pos="85000">
              <a:srgbClr val="FFC1AC">
                <a:alpha val="100000"/>
              </a:srgbClr>
            </a:gs>
          </a:gsLst>
          <a:lin ang="189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7745" y="3894867"/>
            <a:ext cx="9043427" cy="904342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663131"/>
            <a:ext cx="8585266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VISUALIZATION: CHURN RATIO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21657" y="3280821"/>
            <a:ext cx="8115300" cy="1170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Pie chart was used to show percentage of customers who exited vs. stayed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852857" y="4089709"/>
            <a:ext cx="6321322" cy="65455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DAGtoVn2iAQ</dc:identifier>
  <dcterms:modified xsi:type="dcterms:W3CDTF">2011-08-01T06:04:30Z</dcterms:modified>
  <cp:revision>1</cp:revision>
  <dc:title>Black and White Simple Professional Data Analysis Presentation</dc:title>
</cp:coreProperties>
</file>

<file path=docProps/thumbnail.jpeg>
</file>